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5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48146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analyzed the launch sites, orbits and mission outcomes</a:t>
            </a:r>
          </a:p>
          <a:p>
            <a:r>
              <a:rPr lang="en-US" dirty="0"/>
              <a:t>Then we added a ‘Class’ to each sample, and ‘1’ means successful landing, ‘0’ means unsuccessful landing.</a:t>
            </a:r>
          </a:p>
          <a:p>
            <a:r>
              <a:rPr lang="en-US" dirty="0"/>
              <a:t>Data Wrangling (</a:t>
            </a:r>
            <a:r>
              <a:rPr lang="en-US" dirty="0">
                <a:solidFill>
                  <a:srgbClr val="FF0000"/>
                </a:solidFill>
              </a:rPr>
              <a:t>notebook URL</a:t>
            </a:r>
            <a:r>
              <a:rPr lang="en-US" dirty="0"/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FB26C474-072C-5FB7-010C-C9AF8A9420FC}"/>
              </a:ext>
            </a:extLst>
          </p:cNvPr>
          <p:cNvSpPr/>
          <p:nvPr/>
        </p:nvSpPr>
        <p:spPr>
          <a:xfrm>
            <a:off x="6731001" y="1446551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Loading Space X dataset from last section</a:t>
            </a:r>
            <a:endParaRPr lang="zh-CN" altLang="en-US" dirty="0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009EC3A4-7910-6C09-5DE5-86A7BBF78A06}"/>
              </a:ext>
            </a:extLst>
          </p:cNvPr>
          <p:cNvSpPr/>
          <p:nvPr/>
        </p:nvSpPr>
        <p:spPr>
          <a:xfrm>
            <a:off x="6730999" y="2892367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Analyzing the number of launches on each site</a:t>
            </a:r>
            <a:endParaRPr lang="zh-CN" altLang="en-US" dirty="0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6ACDFF22-800A-4474-E1E1-386032AA537E}"/>
              </a:ext>
            </a:extLst>
          </p:cNvPr>
          <p:cNvSpPr/>
          <p:nvPr/>
        </p:nvSpPr>
        <p:spPr>
          <a:xfrm>
            <a:off x="6730999" y="4338183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Analyzing the number and occurrence of each orbit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A1809134-D39C-9EB8-4574-7B153077B87D}"/>
              </a:ext>
            </a:extLst>
          </p:cNvPr>
          <p:cNvSpPr/>
          <p:nvPr/>
        </p:nvSpPr>
        <p:spPr>
          <a:xfrm>
            <a:off x="6731001" y="5757949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Creating a landing outcome label (‘Class’) from Outcome column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12BB201-C311-F78B-B5A4-2C5C1A4BC6F0}"/>
              </a:ext>
            </a:extLst>
          </p:cNvPr>
          <p:cNvSpPr/>
          <p:nvPr/>
        </p:nvSpPr>
        <p:spPr>
          <a:xfrm>
            <a:off x="8384988" y="2364331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9A131C9-B43C-8E5D-615E-26024D9EDE29}"/>
              </a:ext>
            </a:extLst>
          </p:cNvPr>
          <p:cNvSpPr/>
          <p:nvPr/>
        </p:nvSpPr>
        <p:spPr>
          <a:xfrm>
            <a:off x="8373952" y="3810147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2F86120D-CB7D-90B8-0897-4E9240EF2287}"/>
              </a:ext>
            </a:extLst>
          </p:cNvPr>
          <p:cNvSpPr/>
          <p:nvPr/>
        </p:nvSpPr>
        <p:spPr>
          <a:xfrm>
            <a:off x="8373952" y="5273416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scatter chart to analyze the correlation between two sets of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we used bar chart to analyze the distribution of a certain data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also used the line graph to analyze the variation trend of data.</a:t>
            </a:r>
          </a:p>
          <a:p>
            <a:pPr marL="0" indent="0">
              <a:buNone/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Data Visualization (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notebook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here are a few examples: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4052D5-0FE3-1108-1206-094488CA9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8" y="4796526"/>
            <a:ext cx="4616970" cy="1380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F9616-85B0-A02B-174F-6F274281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04" y="4288187"/>
            <a:ext cx="2754911" cy="2031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5FBBB1-D79F-0413-E5EA-9D399D4B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72" y="4288187"/>
            <a:ext cx="2656064" cy="18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8982"/>
            <a:ext cx="9745589" cy="54690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 SQL (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notebook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are performed for data analysis: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/>
              <a:t>Display the names of the unique launch sites in the space mission</a:t>
            </a:r>
          </a:p>
          <a:p>
            <a:r>
              <a:rPr lang="en-US" sz="1800" dirty="0"/>
              <a:t>Display 5 records where launch sites begin with the string 'CCA’</a:t>
            </a:r>
          </a:p>
          <a:p>
            <a:r>
              <a:rPr lang="en-US" sz="1800" dirty="0"/>
              <a:t>Display the total payload mass carried by boosters launched by NASA (CRS)</a:t>
            </a:r>
          </a:p>
          <a:p>
            <a:r>
              <a:rPr lang="en-US" sz="1800" dirty="0"/>
              <a:t>Display average payload mass carried by booster version F9 v1.1</a:t>
            </a:r>
          </a:p>
          <a:p>
            <a:r>
              <a:rPr lang="en-US" sz="1800" dirty="0"/>
              <a:t>List the date when the first successful landing outcome in ground pad was </a:t>
            </a:r>
            <a:r>
              <a:rPr lang="en-US" sz="1800" dirty="0" err="1"/>
              <a:t>acheived</a:t>
            </a:r>
            <a:endParaRPr lang="en-US" sz="1800" dirty="0"/>
          </a:p>
          <a:p>
            <a:r>
              <a:rPr lang="en-US" sz="1800" dirty="0"/>
              <a:t>List the names of the boosters which have success in drone ship and have payload mass greater than 4000 but less than 6000</a:t>
            </a:r>
          </a:p>
          <a:p>
            <a:r>
              <a:rPr lang="en-US" sz="1800" dirty="0"/>
              <a:t>List the total number of successful and failure mission outcomes</a:t>
            </a:r>
          </a:p>
          <a:p>
            <a:r>
              <a:rPr lang="en-US" sz="1800" dirty="0"/>
              <a:t>List 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</a:t>
            </a:r>
          </a:p>
          <a:p>
            <a:r>
              <a:rPr lang="en-US" sz="1800" dirty="0"/>
              <a:t>List the 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</a:t>
            </a:r>
          </a:p>
          <a:p>
            <a:r>
              <a:rPr lang="en-US" sz="18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with Folium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altLang="zh-CN" sz="2200" dirty="0">
                <a:solidFill>
                  <a:srgbClr val="FF0000"/>
                </a:solidFill>
                <a:latin typeface="Abadi"/>
              </a:rPr>
              <a:t>notebook URL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Mark all launch sites’</a:t>
            </a:r>
            <a:r>
              <a:rPr lang="zh-CN" altLang="en-US" sz="2200" dirty="0"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latin typeface="Abadi" panose="020B0604020104020204" pitchFamily="34" charset="0"/>
              </a:rPr>
              <a:t>positions</a:t>
            </a:r>
            <a:r>
              <a:rPr lang="zh-CN" altLang="en-US" sz="2200" dirty="0">
                <a:latin typeface="Abadi" panose="020B0604020104020204" pitchFamily="34" charset="0"/>
              </a:rPr>
              <a:t> </a:t>
            </a:r>
            <a:r>
              <a:rPr lang="en-US" altLang="zh-CN" sz="2200" dirty="0">
                <a:latin typeface="Abadi" panose="020B0604020104020204" pitchFamily="34" charset="0"/>
              </a:rPr>
              <a:t>to show their absolute position on the map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All sites are color-coded to indicate whether they launched successfully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Straight lines are drawn to indicate the distance from a launch site to the nearest coastline, highway, railway, or city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(</a:t>
            </a:r>
            <a:r>
              <a:rPr lang="en-US" altLang="zh-CN" sz="2400" dirty="0">
                <a:solidFill>
                  <a:srgbClr val="FF0000"/>
                </a:solidFill>
                <a:latin typeface="Abadi"/>
              </a:rPr>
              <a:t>notebook URL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Added Launch Sites Dropdown List to enable Launch Site selection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Added a pie chart to show the Success vs Failed counts for the selected site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Added a slider to select Payload range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Added a scatter chart to show the correlation between Payload and Launch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408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Abadi"/>
              </a:rPr>
              <a:t>notebook URL</a:t>
            </a: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Used scikit-learn to preprocess the data and build the models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Used </a:t>
            </a:r>
            <a:r>
              <a:rPr lang="en-US" sz="2200" dirty="0" err="1">
                <a:latin typeface="Abadi" panose="020B0604020104020204" pitchFamily="34" charset="0"/>
              </a:rPr>
              <a:t>GridSearch</a:t>
            </a:r>
            <a:r>
              <a:rPr lang="en-US" sz="2200" dirty="0">
                <a:latin typeface="Abadi" panose="020B0604020104020204" pitchFamily="34" charset="0"/>
              </a:rPr>
              <a:t> to find the best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0B10C10B-9CE6-DAF5-0E1C-AC6B2DE96D65}"/>
              </a:ext>
            </a:extLst>
          </p:cNvPr>
          <p:cNvSpPr/>
          <p:nvPr/>
        </p:nvSpPr>
        <p:spPr>
          <a:xfrm>
            <a:off x="6731001" y="1446551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Loading data and preprocessing data</a:t>
            </a:r>
            <a:endParaRPr lang="zh-CN" altLang="en-US" dirty="0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6A2E4FB2-B784-5F05-CDE8-1E42F02857D3}"/>
              </a:ext>
            </a:extLst>
          </p:cNvPr>
          <p:cNvSpPr/>
          <p:nvPr/>
        </p:nvSpPr>
        <p:spPr>
          <a:xfrm>
            <a:off x="6730999" y="2892367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Building models and Using </a:t>
            </a:r>
            <a:r>
              <a:rPr lang="en-US" altLang="zh-CN" dirty="0" err="1"/>
              <a:t>GridSearchCV</a:t>
            </a:r>
            <a:r>
              <a:rPr lang="en-US" altLang="zh-CN" dirty="0"/>
              <a:t> function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C9AFBAD-9D67-1B62-7822-57BE2D99EFE4}"/>
              </a:ext>
            </a:extLst>
          </p:cNvPr>
          <p:cNvSpPr/>
          <p:nvPr/>
        </p:nvSpPr>
        <p:spPr>
          <a:xfrm>
            <a:off x="6730999" y="4338183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Using training data to train the model</a:t>
            </a:r>
            <a:endParaRPr lang="zh-CN" altLang="en-US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FC4CF3D-E234-A904-98C3-175647907FF7}"/>
              </a:ext>
            </a:extLst>
          </p:cNvPr>
          <p:cNvSpPr/>
          <p:nvPr/>
        </p:nvSpPr>
        <p:spPr>
          <a:xfrm>
            <a:off x="6731001" y="5757949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Using test sets to evaluate models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9F9D1CD2-6CA0-DE2E-506A-F835216D1395}"/>
              </a:ext>
            </a:extLst>
          </p:cNvPr>
          <p:cNvSpPr/>
          <p:nvPr/>
        </p:nvSpPr>
        <p:spPr>
          <a:xfrm>
            <a:off x="8384988" y="2364331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F3012ABF-9B1C-127F-F4B9-37A3A0C98F6E}"/>
              </a:ext>
            </a:extLst>
          </p:cNvPr>
          <p:cNvSpPr/>
          <p:nvPr/>
        </p:nvSpPr>
        <p:spPr>
          <a:xfrm>
            <a:off x="8373952" y="3810147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5D64B608-AB49-92BE-B77E-116080A971FF}"/>
              </a:ext>
            </a:extLst>
          </p:cNvPr>
          <p:cNvSpPr/>
          <p:nvPr/>
        </p:nvSpPr>
        <p:spPr>
          <a:xfrm>
            <a:off x="8373952" y="5273416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646370"/>
            <a:ext cx="9711950" cy="478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the launch depends on the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payload, rocket type, launch orbit, launch time and so 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should mainly consider the above features to predict the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sites are concentrated in open areas near the coastline.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launch site was on the east or west coast had no significant effect on the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prediction accuracy of several kinds of machine learning models reaches more than 80%, which has good prediction ability.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736985"/>
            <a:ext cx="9343329" cy="1913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 a scatter plot of Flight Number vs. Launch Site, and we can find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from site </a:t>
            </a:r>
            <a:r>
              <a:rPr lang="en-CA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 largest, followed by site KSC LC 39A and site VAFB SLC 4E.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smaller Flight Number is mostly launched from site CCAFS SLC 40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595265-D8D0-9985-CBD9-2AB327FB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93" y="3762532"/>
            <a:ext cx="10343213" cy="22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B1FF72-42E0-D7BB-63D0-C25C5D124C74}"/>
              </a:ext>
            </a:extLst>
          </p:cNvPr>
          <p:cNvSpPr txBox="1">
            <a:spLocks/>
          </p:cNvSpPr>
          <p:nvPr/>
        </p:nvSpPr>
        <p:spPr>
          <a:xfrm>
            <a:off x="864972" y="1736985"/>
            <a:ext cx="9343329" cy="1913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 a scatter plot of Payload vs. Launch Site, and we can find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more launches for small Payloads and fewer launches for large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 Payloads have fewer failures.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F2B809-2930-CD0B-80B0-CA2D4071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13" y="3897444"/>
            <a:ext cx="9983174" cy="22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943079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to orbit ES-L1, GEO, HEO and SSO  was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for the SO orbital, the success rate of all the other orbits is over 50%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438DB-88B9-769E-74DE-D0117E4B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02" y="3721308"/>
            <a:ext cx="5971687" cy="30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50842"/>
            <a:ext cx="969312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smaller Flight Number is mostly concentrated in the LEO, ISS, PO and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Flight Number is mostly concentrated in the VLEO and ISS.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E1F05E-FCEA-5FCB-3DC8-867E53A7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27" y="3939983"/>
            <a:ext cx="10260767" cy="2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52537"/>
            <a:ext cx="9633163" cy="26447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VLEO and ISS orbits for the launch of heavy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little variation in Payloads.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3A16C8-CA28-05B9-B8CC-5DADADC5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7" y="3859968"/>
            <a:ext cx="10200807" cy="21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50842"/>
            <a:ext cx="937083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Blow is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increase of years, the success rate of the launch on the whole shows an increasing trend.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2019, its launch success rate had exceeded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5600C-9D65-5E58-CD05-FE468314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620" y="3719356"/>
            <a:ext cx="4280381" cy="29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9743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there are four sites in total, which are CCAFS LC-40, CCAFS SLC-40, KSC LC-39A and VAFB SLC-4E.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F790D9-F866-8D05-2720-CC27DC77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77" y="4016159"/>
            <a:ext cx="9385046" cy="21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0012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there are five records in total.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6CFC8A-9248-91E6-E4C2-6BCE29BD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65" y="3225183"/>
            <a:ext cx="9355692" cy="30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total payload carried by boosters from NASA is 45,596 kg.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46216D-46C5-C104-9509-F11363BB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65" y="3429000"/>
            <a:ext cx="9308892" cy="13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3191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average payload mass carried by booster version F9 v1.1 is 2,928 kg.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A992E7-E917-D6AA-1665-4F92E3CF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1" y="3553047"/>
            <a:ext cx="10792918" cy="14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等线" panose="02010600030101010101" pitchFamily="2" charset="-122"/>
                <a:cs typeface="+mn-cs"/>
              </a:rPr>
              <a:t>We can see that the dates of the first successful landing outcome on ground pad is ‘December 22, 2015’.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7BA553-4104-5646-6343-DC684BB7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10515599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there are four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total, which are F9 FT B1022, F9 FT B1026, F9 FT B1021.2 and F9 FT B1031.2.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303D06-9D42-3DB4-C2BC-BC9AB7B3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24" y="3781269"/>
            <a:ext cx="9945974" cy="21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66276"/>
            <a:ext cx="9189438" cy="40623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(Using API and Web Scraping) and 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and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(Using Machine Learning)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reliable data by 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valuable features by Data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some Excellent predictive models by Machine Learning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746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total number of successful mission outcomes is 100.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failure mission outcomes is 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9BA291-AC31-9317-EE06-C905A150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45" y="2897230"/>
            <a:ext cx="9248931" cy="1318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3D47AA-7719-620C-57EA-97E1906D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45" y="4859217"/>
            <a:ext cx="9248931" cy="1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855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7965B-F2E3-7513-F1B8-141B9B8A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46" y="2828514"/>
            <a:ext cx="8463930" cy="37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there are two records which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F4DEE1-BE92-6192-F2F7-23837AF4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27" y="3579718"/>
            <a:ext cx="9346367" cy="1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0077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 most is ‘No attempt’.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drone ship, the number of failures and successes is equal.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6EF6B-618F-9EB0-A9D5-08806C7E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66" y="3996502"/>
            <a:ext cx="7838090" cy="24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The orange points are the launch sites’ locations and we can see that: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They are mainly concentrated in two areas.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They lie in the proximity of equator.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They lie in close proximity to the coastline.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locations on a global map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3DDA1-5AEE-3B94-3837-68A8E231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30" y="2601732"/>
            <a:ext cx="5453312" cy="32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 for each site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BD367-5BC9-B3A5-252B-58E34190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21" y="4171794"/>
            <a:ext cx="4035086" cy="242387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CC5B28-D36B-8E66-98EA-678A617E6F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978460" y="4159116"/>
            <a:ext cx="4035085" cy="24365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4401A2-C922-029D-A05F-D2E2F969324B}"/>
              </a:ext>
            </a:extLst>
          </p:cNvPr>
          <p:cNvSpPr/>
          <p:nvPr/>
        </p:nvSpPr>
        <p:spPr>
          <a:xfrm>
            <a:off x="1693889" y="5051685"/>
            <a:ext cx="311904" cy="217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957F64E-8D2B-89F2-CA6B-002286309033}"/>
              </a:ext>
            </a:extLst>
          </p:cNvPr>
          <p:cNvCxnSpPr>
            <a:cxnSpLocks/>
          </p:cNvCxnSpPr>
          <p:nvPr/>
        </p:nvCxnSpPr>
        <p:spPr>
          <a:xfrm flipV="1">
            <a:off x="2005793" y="4171794"/>
            <a:ext cx="4145328" cy="8798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77985E-FB9A-74E0-3945-2FA52FE1AC46}"/>
              </a:ext>
            </a:extLst>
          </p:cNvPr>
          <p:cNvCxnSpPr/>
          <p:nvPr/>
        </p:nvCxnSpPr>
        <p:spPr>
          <a:xfrm>
            <a:off x="2005793" y="5269043"/>
            <a:ext cx="4145328" cy="132662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F47CA51-974B-5650-51E2-0417052A3B1B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 panose="020B0604020104020204" pitchFamily="34" charset="0"/>
              </a:rPr>
              <a:t>The Blow right picture shows the outcome of  VAFBSLC-4E launch site. 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The green marker indicates a successful launch while the red marker indicates unsuccessful launch.</a:t>
            </a:r>
          </a:p>
          <a:p>
            <a:r>
              <a:rPr lang="en-US" sz="2000" dirty="0">
                <a:latin typeface="Abadi" panose="020B0604020104020204" pitchFamily="34" charset="0"/>
              </a:rPr>
              <a:t>We can see that the successful rate is 40% in this launch site.</a:t>
            </a:r>
          </a:p>
          <a:p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23277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four lines in the figure below show the distance from </a:t>
            </a:r>
            <a:r>
              <a:rPr lang="en-US" altLang="zh-CN" sz="2200" dirty="0">
                <a:latin typeface="Abadi" panose="020B0604020104020204" pitchFamily="34" charset="0"/>
              </a:rPr>
              <a:t>VAFBSLC-4E launch 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four nearby locations, and we can see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latin typeface="Abadi" panose="020B0604020104020204" pitchFamily="34" charset="0"/>
              </a:rPr>
              <a:t>VAFBSLC-4E launch site is very close to coastline and railway, and relatively far from the city.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launch site to its proximities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C8B541-BCBC-68D4-2BF7-6D38FCB1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55" y="3297837"/>
            <a:ext cx="5775111" cy="34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582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blow pie chart shows the total success launches by all sites, and we can see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launch site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CCAFS LC-40 launch site has the lowest success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A7C5C0-03AB-B27A-7C5A-B86F08F7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513833"/>
            <a:ext cx="10268262" cy="29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041717"/>
            <a:ext cx="9339546" cy="3617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greatly reduced the cost of launching rockets with its rocket recovery technology.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whether rockets can be reused is often uncertain.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whether a rocket will be reused or not, then we can probably estimate the average cost of a rocket. So we have one of the things that we need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all the characteristics of a rocket to predict whether it can reuse the first stage.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D59AFBF-C32E-EDEA-5BF0-4C00AA967B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2653" y="3092294"/>
            <a:ext cx="10551583" cy="34359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launch success rate of site CCAFS LC-40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064BB6B-EFEF-5AE3-A803-6F8C6BE8945F}"/>
              </a:ext>
            </a:extLst>
          </p:cNvPr>
          <p:cNvSpPr txBox="1">
            <a:spLocks/>
          </p:cNvSpPr>
          <p:nvPr/>
        </p:nvSpPr>
        <p:spPr>
          <a:xfrm>
            <a:off x="770010" y="152582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blow pie chart shows the success rate of site CCAFS LC-40, and we can see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at site CCAFS LC-40 was only 26.9%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A08E06-5DAC-971F-31A1-ADE29EF895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11960" y="3429000"/>
            <a:ext cx="9368079" cy="31368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51CB1FE-9389-9155-DA2D-4FC98DB3CBD1}"/>
              </a:ext>
            </a:extLst>
          </p:cNvPr>
          <p:cNvSpPr txBox="1">
            <a:spLocks/>
          </p:cNvSpPr>
          <p:nvPr/>
        </p:nvSpPr>
        <p:spPr>
          <a:xfrm>
            <a:off x="770010" y="1525822"/>
            <a:ext cx="9745589" cy="26564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blow scatter plot shows the Correlation Between Payload and Success, and we can see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of a successful rocket is concentrated between 2k and 6k.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right bar chart is the Test Accuracy of the trained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all four models was 83.33%.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FA9211-D294-44A5-332F-7FD0D11A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87" y="2144922"/>
            <a:ext cx="5017903" cy="2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62329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right side shows the Confusion Matrix of the Logistic Regression.(Confusion Matrix is the same for all four models)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the major problem is false positives, The three samples of prediction errors are all </a:t>
            </a:r>
            <a:r>
              <a:rPr lang="en-US" altLang="zh-CN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4851ED-06F9-BD79-9768-F23FE65D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68" y="1900815"/>
            <a:ext cx="4478338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627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the launch depends on the features of payload, rocket type, launch orbit, launch time and so 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prediction accuracy of several kinds of machine learning models reaches more than 80%, which has good prediction ability.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major problem is false positives, which means that the models tend to make positive predictions. This results in actual costs that are higher than the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costs.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Space X Rest API and through Web Scraping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valuable data, Filling missing value, Encoding discrete features to </a:t>
            </a:r>
            <a:r>
              <a:rPr lang="en-US" sz="7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Onehot</a:t>
            </a: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normalization and splitting into training and testing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SVM, Classification Trees, Logistic Regression, and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Helvetica Neue"/>
              </a:rPr>
              <a:t>K Nearest Neighbors to find the best model</a:t>
            </a:r>
            <a:endParaRPr lang="en-US" sz="7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Data collection can usually be done in a variety of ways, such as data sets provided by officials, information on web pages, paper records, etc.</a:t>
            </a: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Here we mainly use SpaceX REST API (</a:t>
            </a:r>
            <a:r>
              <a:rPr lang="en-US" dirty="0">
                <a:latin typeface="Abadi" panose="020B0604020104020204" pitchFamily="34" charset="0"/>
                <a:hlinkClick r:id="rId3"/>
              </a:rPr>
              <a:t>https://api.spacexdata.com/v4/rockets</a:t>
            </a:r>
            <a:r>
              <a:rPr lang="en-US" dirty="0">
                <a:latin typeface="Abadi" panose="020B0604020104020204" pitchFamily="34" charset="0"/>
              </a:rPr>
              <a:t>) and SpaceX’s Wikipedia entry (https://en.wikipedia.org/wiki/List_of_Falcon_9_and_Falcon_Heavy_launches)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2967" y="3116047"/>
            <a:ext cx="4640263" cy="186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Data Collection using SpaceX REST API (</a:t>
            </a:r>
            <a:r>
              <a:rPr lang="en-US" dirty="0">
                <a:solidFill>
                  <a:srgbClr val="FF0000"/>
                </a:solidFill>
              </a:rPr>
              <a:t>notebook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78EDD39E-70BD-F0C1-46BB-FFED621EA7EC}"/>
              </a:ext>
            </a:extLst>
          </p:cNvPr>
          <p:cNvSpPr/>
          <p:nvPr/>
        </p:nvSpPr>
        <p:spPr>
          <a:xfrm>
            <a:off x="6731001" y="1446551"/>
            <a:ext cx="280316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Requesting rocket launch data from SpaceX API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5B24F3CF-D608-4367-3BF6-BBA76F72999B}"/>
              </a:ext>
            </a:extLst>
          </p:cNvPr>
          <p:cNvSpPr/>
          <p:nvPr/>
        </p:nvSpPr>
        <p:spPr>
          <a:xfrm>
            <a:off x="6731000" y="2892367"/>
            <a:ext cx="280316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Filtering the data to only include Falcon 9 launches</a:t>
            </a:r>
            <a:endParaRPr lang="zh-CN" altLang="en-US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66458C6-173D-93D6-F94B-497722FBE6C8}"/>
              </a:ext>
            </a:extLst>
          </p:cNvPr>
          <p:cNvSpPr/>
          <p:nvPr/>
        </p:nvSpPr>
        <p:spPr>
          <a:xfrm>
            <a:off x="6730999" y="4338183"/>
            <a:ext cx="280316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Dealing with Missing Values</a:t>
            </a:r>
            <a:endParaRPr lang="zh-CN" altLang="en-US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6F3DE4AF-1EF1-3C0D-B161-DA866F53948B}"/>
              </a:ext>
            </a:extLst>
          </p:cNvPr>
          <p:cNvSpPr/>
          <p:nvPr/>
        </p:nvSpPr>
        <p:spPr>
          <a:xfrm>
            <a:off x="6731001" y="5757949"/>
            <a:ext cx="280316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Saving it to a CSV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3D3783D-125F-8F40-2872-63FF7A40EE59}"/>
              </a:ext>
            </a:extLst>
          </p:cNvPr>
          <p:cNvSpPr/>
          <p:nvPr/>
        </p:nvSpPr>
        <p:spPr>
          <a:xfrm>
            <a:off x="7967687" y="2364331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9427B638-E176-BB85-CFFA-43347D9F57F1}"/>
              </a:ext>
            </a:extLst>
          </p:cNvPr>
          <p:cNvSpPr/>
          <p:nvPr/>
        </p:nvSpPr>
        <p:spPr>
          <a:xfrm>
            <a:off x="7967687" y="3842367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546A1CA-5E9E-7461-69AE-CE96500A8AE0}"/>
              </a:ext>
            </a:extLst>
          </p:cNvPr>
          <p:cNvSpPr/>
          <p:nvPr/>
        </p:nvSpPr>
        <p:spPr>
          <a:xfrm>
            <a:off x="7967687" y="5292894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5EDA063-47BB-48DE-3988-B3FFDE894ECC}"/>
              </a:ext>
            </a:extLst>
          </p:cNvPr>
          <p:cNvSpPr txBox="1">
            <a:spLocks/>
          </p:cNvSpPr>
          <p:nvPr/>
        </p:nvSpPr>
        <p:spPr>
          <a:xfrm>
            <a:off x="1232967" y="3116047"/>
            <a:ext cx="4640263" cy="186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Collection using SpaceX’s Wikipedia entry (</a:t>
            </a:r>
            <a:r>
              <a:rPr lang="en-US" dirty="0">
                <a:solidFill>
                  <a:srgbClr val="FF0000"/>
                </a:solidFill>
              </a:rPr>
              <a:t>notebook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29C71F73-629C-09A7-1FEC-784CD656CA47}"/>
              </a:ext>
            </a:extLst>
          </p:cNvPr>
          <p:cNvSpPr/>
          <p:nvPr/>
        </p:nvSpPr>
        <p:spPr>
          <a:xfrm>
            <a:off x="6731001" y="1446551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Requesting the Falcon9 Launch Wiki page from its URL</a:t>
            </a:r>
            <a:endParaRPr lang="zh-CN" altLang="en-US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A2596A0-8877-D87F-7D4D-AA36EB1AC41D}"/>
              </a:ext>
            </a:extLst>
          </p:cNvPr>
          <p:cNvSpPr/>
          <p:nvPr/>
        </p:nvSpPr>
        <p:spPr>
          <a:xfrm>
            <a:off x="6730999" y="2892367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Extracting all column/variable names from the HTML table header</a:t>
            </a:r>
            <a:endParaRPr lang="zh-CN" altLang="en-US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FA5FB670-3FBD-2901-8D7C-1620D2490CE1}"/>
              </a:ext>
            </a:extLst>
          </p:cNvPr>
          <p:cNvSpPr/>
          <p:nvPr/>
        </p:nvSpPr>
        <p:spPr>
          <a:xfrm>
            <a:off x="6730999" y="4338183"/>
            <a:ext cx="3627203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Creating a data frame by parsing the launch HTML tables</a:t>
            </a:r>
            <a:endParaRPr lang="zh-CN" altLang="en-US" dirty="0"/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77B04DBC-4377-5048-DBB8-BA034EB9CC54}"/>
              </a:ext>
            </a:extLst>
          </p:cNvPr>
          <p:cNvSpPr/>
          <p:nvPr/>
        </p:nvSpPr>
        <p:spPr>
          <a:xfrm>
            <a:off x="6731001" y="5757949"/>
            <a:ext cx="3627201" cy="80197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Saving it to a CSV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E43BFD18-DFBC-949C-61E4-929FC41CB9F9}"/>
              </a:ext>
            </a:extLst>
          </p:cNvPr>
          <p:cNvSpPr/>
          <p:nvPr/>
        </p:nvSpPr>
        <p:spPr>
          <a:xfrm>
            <a:off x="8384988" y="2364331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5E5AAC1-F388-DF9C-DC26-D361C839EA19}"/>
              </a:ext>
            </a:extLst>
          </p:cNvPr>
          <p:cNvSpPr/>
          <p:nvPr/>
        </p:nvSpPr>
        <p:spPr>
          <a:xfrm>
            <a:off x="8373952" y="3810147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E7CDD8D-E1E7-9DC1-0FE2-B2E245234B5A}"/>
              </a:ext>
            </a:extLst>
          </p:cNvPr>
          <p:cNvSpPr/>
          <p:nvPr/>
        </p:nvSpPr>
        <p:spPr>
          <a:xfrm>
            <a:off x="8373952" y="5273416"/>
            <a:ext cx="329784" cy="41223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2135</TotalTime>
  <Words>2177</Words>
  <Application>Microsoft Office PowerPoint</Application>
  <PresentationFormat>宽屏</PresentationFormat>
  <Paragraphs>261</Paragraphs>
  <Slides>46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Helvetica Neue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Wu Peng</cp:lastModifiedBy>
  <cp:revision>266</cp:revision>
  <dcterms:created xsi:type="dcterms:W3CDTF">2021-04-29T18:58:34Z</dcterms:created>
  <dcterms:modified xsi:type="dcterms:W3CDTF">2023-02-03T03:57:18Z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